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85" r:id="rId2"/>
    <p:sldId id="293" r:id="rId3"/>
    <p:sldId id="259" r:id="rId4"/>
    <p:sldId id="294" r:id="rId5"/>
    <p:sldId id="296" r:id="rId6"/>
    <p:sldId id="267" r:id="rId7"/>
    <p:sldId id="297" r:id="rId8"/>
    <p:sldId id="298" r:id="rId9"/>
    <p:sldId id="299" r:id="rId10"/>
    <p:sldId id="300" r:id="rId11"/>
    <p:sldId id="301" r:id="rId12"/>
    <p:sldId id="302" r:id="rId13"/>
    <p:sldId id="271" r:id="rId14"/>
    <p:sldId id="261" r:id="rId15"/>
    <p:sldId id="29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786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9B662-F592-45F8-80DC-072B93E01A17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2D587-2BD9-4EB8-B457-46033EB773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513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2643B6-E67A-426C-9066-E41DB94275D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440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+mn-lt"/>
              </a:rPr>
              <a:t>Отчёт о проделанной работе классного  руководителя  2 класса Шакировой Ландыш </a:t>
            </a:r>
            <a:r>
              <a:rPr lang="ru-RU" sz="3200" dirty="0" err="1" smtClean="0">
                <a:solidFill>
                  <a:srgbClr val="FF0000"/>
                </a:solidFill>
                <a:latin typeface="+mn-lt"/>
              </a:rPr>
              <a:t>Илдаровны</a:t>
            </a:r>
            <a:r>
              <a:rPr lang="ru-RU" sz="3200" dirty="0" smtClean="0">
                <a:solidFill>
                  <a:srgbClr val="FF0000"/>
                </a:solidFill>
                <a:latin typeface="+mn-lt"/>
              </a:rPr>
              <a:t> за 2018-2019 </a:t>
            </a:r>
            <a:r>
              <a:rPr lang="ru-RU" sz="3200" dirty="0" err="1" smtClean="0">
                <a:solidFill>
                  <a:srgbClr val="FF0000"/>
                </a:solidFill>
                <a:latin typeface="+mn-lt"/>
              </a:rPr>
              <a:t>уч.год</a:t>
            </a:r>
            <a:endParaRPr lang="ru-RU" sz="32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026" name="Picture 2" descr="C:\Users\ландыш\Desktop\фото для презентации\P90522-0836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983" y="1600200"/>
            <a:ext cx="6278033" cy="470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+mn-lt"/>
              </a:rPr>
              <a:t>Работа с родителями</a:t>
            </a:r>
            <a:endParaRPr lang="ru-RU" sz="36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7170" name="Picture 2" descr="C:\Users\ландыш\Desktop\фото для презентации\P81128-12323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00808"/>
            <a:ext cx="4038600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ландыш\Desktop\фото для презентации\P90306-13215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00808"/>
            <a:ext cx="4038600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4274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+mn-lt"/>
              </a:rPr>
              <a:t>Достижения учащихся</a:t>
            </a:r>
            <a:endParaRPr lang="ru-RU" sz="36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8195" name="Picture 3" descr="C:\Users\ландыш\Desktop\Диплом 1 степени муфтах. адель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570" y="1600200"/>
            <a:ext cx="319986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E:\грамоты детей и мои\Диплом второй степени ибрагимов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28800"/>
            <a:ext cx="4038600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2548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+mn-lt"/>
              </a:rPr>
              <a:t>Участие в конкурсах</a:t>
            </a:r>
            <a:endParaRPr lang="ru-RU" sz="36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026" name="Picture 2" descr="E:\грамоты детей и мои\Сертификат шульгин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28800"/>
            <a:ext cx="4038600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грамоты детей и мои\Диплом второй степени (1) муфтахутдинов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00808"/>
            <a:ext cx="4038600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2632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Выводы: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целом воспитательная работа во 2 классе была многоплановой и разносторонней.</a:t>
            </a:r>
          </a:p>
          <a:p>
            <a:r>
              <a:rPr lang="ru-RU" dirty="0" smtClean="0"/>
              <a:t> Анализ внеклассной и внешкольной воспитательной работы в классе показал, что в течение учебного года был накоплен положительный опыт в организации внеклассных мероприятий с учащимися, работе с родителями.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i="1" dirty="0" smtClean="0">
                <a:solidFill>
                  <a:srgbClr val="FF0000"/>
                </a:solidFill>
                <a:effectLst/>
                <a:latin typeface="+mn-lt"/>
              </a:rPr>
              <a:t>Задачи на новый </a:t>
            </a:r>
            <a:r>
              <a:rPr lang="ru-RU" sz="3600" i="1" dirty="0" smtClean="0">
                <a:solidFill>
                  <a:srgbClr val="FF0000"/>
                </a:solidFill>
                <a:effectLst/>
                <a:latin typeface="+mn-lt"/>
              </a:rPr>
              <a:t>2018-2019 </a:t>
            </a:r>
            <a:r>
              <a:rPr lang="ru-RU" sz="3600" i="1" dirty="0" smtClean="0">
                <a:solidFill>
                  <a:srgbClr val="FF0000"/>
                </a:solidFill>
                <a:effectLst/>
                <a:latin typeface="+mn-lt"/>
              </a:rPr>
              <a:t>учебный год</a:t>
            </a:r>
            <a:endParaRPr lang="ru-RU" sz="3600" i="1" dirty="0">
              <a:solidFill>
                <a:srgbClr val="FF0000"/>
              </a:solidFill>
              <a:effectLst/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Построить воспитательную работу класса, направленную на раскрытие и развитие индивидуальности ребёнка, умеющего жить в классном коллективе и строить со своими одноклассниками отношения дружбы и взаимопомощи.</a:t>
            </a:r>
          </a:p>
          <a:p>
            <a:r>
              <a:rPr lang="ru-RU" sz="2400" dirty="0" smtClean="0"/>
              <a:t>Содействовать формированию классного коллектива и созданию в нём </a:t>
            </a:r>
            <a:r>
              <a:rPr lang="ru-RU" sz="2400" dirty="0" err="1" smtClean="0"/>
              <a:t>нравственнно</a:t>
            </a:r>
            <a:r>
              <a:rPr lang="ru-RU" sz="2400" dirty="0" smtClean="0"/>
              <a:t> и эмоционально благоприятной среды для развития третьеклассников.</a:t>
            </a:r>
          </a:p>
          <a:p>
            <a:r>
              <a:rPr lang="ru-RU" sz="2400" dirty="0" smtClean="0"/>
              <a:t>Формы работы:    классные часы, беседы, дидактические игры, привлечение родителей к совместным мероприятиям.</a:t>
            </a:r>
            <a:endParaRPr lang="ru-RU" sz="24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effectLst/>
                <a:latin typeface="+mn-lt"/>
              </a:rPr>
              <a:t>Спасибо за внимание!</a:t>
            </a:r>
            <a:endParaRPr lang="ru-RU" sz="3600" dirty="0">
              <a:solidFill>
                <a:srgbClr val="FF0000"/>
              </a:solidFill>
              <a:effectLst/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4139952" y="908720"/>
            <a:ext cx="4824536" cy="5112569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Шакирова Ландыш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Илдаровна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02.06.1983 г.р.</a:t>
            </a:r>
            <a:b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ГГПИ им. В.Г. Короленко, учитель нач. классов.</a:t>
            </a:r>
            <a:b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НОЧУ ВПО «Московский социально-гуманитарный институт» учитель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дефектолог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Педагогический стаж: 17 лет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Имею 1 кв. категорию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57606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Краткая информация о педагоге</a:t>
            </a:r>
            <a:endParaRPr lang="ru-RU" sz="36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36712"/>
            <a:ext cx="4169616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190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 advClick="0" advTm="8000">
        <p:pull/>
      </p:transition>
    </mc:Choice>
    <mc:Fallback xmlns="">
      <p:transition spd="slow" advClick="0" advTm="8000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+mn-lt"/>
              </a:rPr>
              <a:t>Цели и задачи развития классного коллектива:</a:t>
            </a:r>
            <a:endParaRPr lang="ru-RU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Цель: формирование и сплочение классного коллектива , формирование дружеских отношений с одноклассниками через систему воспитательной работы.</a:t>
            </a:r>
          </a:p>
          <a:p>
            <a:endParaRPr lang="ru-RU" sz="1800" dirty="0" smtClean="0"/>
          </a:p>
          <a:p>
            <a:r>
              <a:rPr lang="ru-RU" sz="1800" dirty="0" smtClean="0"/>
              <a:t>Задачи:</a:t>
            </a:r>
          </a:p>
          <a:p>
            <a:r>
              <a:rPr lang="ru-RU" sz="1800" dirty="0" smtClean="0"/>
              <a:t>1.Учить детей общению в коллективе, построенному на уважении, доверии к друг другу.</a:t>
            </a:r>
          </a:p>
          <a:p>
            <a:r>
              <a:rPr lang="ru-RU" sz="1800" dirty="0" smtClean="0"/>
              <a:t>2.Изучать личностные качества школьников.</a:t>
            </a:r>
          </a:p>
          <a:p>
            <a:r>
              <a:rPr lang="ru-RU" sz="1800" dirty="0" smtClean="0"/>
              <a:t>3.Вести работу по пропаганде здорового образа жизни, правовому и патриотическому воспитанию учащихся.</a:t>
            </a:r>
          </a:p>
          <a:p>
            <a:r>
              <a:rPr lang="ru-RU" sz="1800" dirty="0" smtClean="0"/>
              <a:t>4.Создание творческой атмосферы на уроках и во внеурочное время.</a:t>
            </a:r>
          </a:p>
          <a:p>
            <a:r>
              <a:rPr lang="ru-RU" sz="1800" dirty="0" smtClean="0"/>
              <a:t>5.Воспитывать духовно-нравственную и эстетически развитую личность.</a:t>
            </a:r>
            <a:endParaRPr lang="ru-RU" sz="18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+mn-lt"/>
              </a:rPr>
              <a:t>Характеристика класса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dirty="0"/>
              <a:t>   </a:t>
            </a:r>
            <a:r>
              <a:rPr lang="ru-RU" dirty="0" smtClean="0"/>
              <a:t>Во 2 классе </a:t>
            </a:r>
            <a:r>
              <a:rPr lang="ru-RU" dirty="0"/>
              <a:t>обучаются и воспитываются </a:t>
            </a:r>
            <a:r>
              <a:rPr lang="ru-RU" dirty="0" smtClean="0"/>
              <a:t>10 </a:t>
            </a:r>
            <a:r>
              <a:rPr lang="ru-RU" dirty="0"/>
              <a:t>учащихся: </a:t>
            </a:r>
            <a:r>
              <a:rPr lang="ru-RU" dirty="0" smtClean="0"/>
              <a:t>1 обучается  </a:t>
            </a:r>
            <a:r>
              <a:rPr lang="ru-RU" dirty="0"/>
              <a:t>на </a:t>
            </a:r>
            <a:r>
              <a:rPr lang="ru-RU" dirty="0" smtClean="0"/>
              <a:t>дому(</a:t>
            </a:r>
            <a:r>
              <a:rPr lang="ru-RU" dirty="0" err="1" smtClean="0"/>
              <a:t>Нурисламов</a:t>
            </a:r>
            <a:r>
              <a:rPr lang="ru-RU" dirty="0" smtClean="0"/>
              <a:t> Р.) </a:t>
            </a:r>
            <a:r>
              <a:rPr lang="ru-RU" dirty="0"/>
              <a:t>остальные </a:t>
            </a:r>
            <a:r>
              <a:rPr lang="ru-RU" dirty="0" smtClean="0"/>
              <a:t>9 </a:t>
            </a:r>
            <a:r>
              <a:rPr lang="ru-RU" dirty="0"/>
              <a:t>посещают школу. Мальчики: </a:t>
            </a:r>
            <a:r>
              <a:rPr lang="ru-RU" dirty="0" smtClean="0"/>
              <a:t>Андреев Д., Денисов А., Ибрагимов И., </a:t>
            </a:r>
            <a:r>
              <a:rPr lang="ru-RU" dirty="0" err="1" smtClean="0"/>
              <a:t>Муфтахутдинов</a:t>
            </a:r>
            <a:r>
              <a:rPr lang="ru-RU" dirty="0" smtClean="0"/>
              <a:t> А., </a:t>
            </a:r>
            <a:r>
              <a:rPr lang="ru-RU" dirty="0" err="1" smtClean="0"/>
              <a:t>Сибгатуллин</a:t>
            </a:r>
            <a:r>
              <a:rPr lang="ru-RU" dirty="0" smtClean="0"/>
              <a:t> А., Шульгин А., Юсупов И. Девочки</a:t>
            </a:r>
            <a:r>
              <a:rPr lang="ru-RU" dirty="0"/>
              <a:t>: </a:t>
            </a:r>
            <a:r>
              <a:rPr lang="ru-RU" dirty="0" smtClean="0"/>
              <a:t>Каримова Э., </a:t>
            </a:r>
            <a:r>
              <a:rPr lang="ru-RU" dirty="0" err="1" smtClean="0"/>
              <a:t>Шрыкова</a:t>
            </a:r>
            <a:r>
              <a:rPr lang="ru-RU" dirty="0" smtClean="0"/>
              <a:t> 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8518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+mn-lt"/>
              </a:rPr>
              <a:t>Воспитание в детях патриотических чувств и гражданского долга</a:t>
            </a:r>
          </a:p>
        </p:txBody>
      </p:sp>
      <p:pic>
        <p:nvPicPr>
          <p:cNvPr id="4098" name="Picture 2" descr="C:\Users\ландыш\Desktop\фото для презентации\P90521-08532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16832"/>
            <a:ext cx="403860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ландыш\Desktop\фото для презентации\P90521-08582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16832"/>
            <a:ext cx="403860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5088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+mn-lt"/>
              </a:rPr>
              <a:t>Мероприятия </a:t>
            </a:r>
            <a:r>
              <a:rPr lang="ru-RU" sz="3600" dirty="0" smtClean="0">
                <a:solidFill>
                  <a:srgbClr val="FF0000"/>
                </a:solidFill>
                <a:latin typeface="+mn-lt"/>
              </a:rPr>
              <a:t>по формированию коммуникативных </a:t>
            </a:r>
            <a:r>
              <a:rPr lang="ru-RU" sz="3600" dirty="0" smtClean="0">
                <a:solidFill>
                  <a:srgbClr val="FF0000"/>
                </a:solidFill>
                <a:latin typeface="+mn-lt"/>
              </a:rPr>
              <a:t>навыков</a:t>
            </a:r>
            <a:endParaRPr lang="ru-RU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Классный час «Будьте вежливы»;</a:t>
            </a:r>
          </a:p>
          <a:p>
            <a:r>
              <a:rPr lang="ru-RU" sz="2400" dirty="0" smtClean="0"/>
              <a:t>Классный час «Поговорим о доброте»;</a:t>
            </a:r>
          </a:p>
          <a:p>
            <a:r>
              <a:rPr lang="ru-RU" sz="2400" dirty="0" smtClean="0"/>
              <a:t>Классные часы и беседы по ПДД;</a:t>
            </a:r>
          </a:p>
          <a:p>
            <a:r>
              <a:rPr lang="ru-RU" sz="2400" dirty="0" smtClean="0"/>
              <a:t>Беседа  «Как себя вести в общественных местах»;</a:t>
            </a:r>
          </a:p>
          <a:p>
            <a:r>
              <a:rPr lang="ru-RU" sz="2400" dirty="0" smtClean="0"/>
              <a:t>Беседа  « О лени и лентяях»;</a:t>
            </a:r>
          </a:p>
          <a:p>
            <a:r>
              <a:rPr lang="ru-RU" sz="2400" dirty="0" smtClean="0"/>
              <a:t>Игра «Всё обо всём»</a:t>
            </a:r>
            <a:endParaRPr lang="ru-RU" sz="2400" dirty="0"/>
          </a:p>
        </p:txBody>
      </p:sp>
      <p:pic>
        <p:nvPicPr>
          <p:cNvPr id="12290" name="Picture 2" descr="C:\Users\admin\Desktop\P524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933056"/>
            <a:ext cx="3651870" cy="270892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+mn-lt"/>
              </a:rPr>
              <a:t>Мероприятия </a:t>
            </a:r>
            <a:r>
              <a:rPr lang="ru-RU" sz="3600" dirty="0">
                <a:solidFill>
                  <a:srgbClr val="FF0000"/>
                </a:solidFill>
                <a:latin typeface="+mn-lt"/>
              </a:rPr>
              <a:t>по формированию коммуникативных </a:t>
            </a:r>
            <a:r>
              <a:rPr lang="ru-RU" sz="3600" dirty="0" smtClean="0">
                <a:solidFill>
                  <a:srgbClr val="FF0000"/>
                </a:solidFill>
                <a:latin typeface="+mn-lt"/>
              </a:rPr>
              <a:t>навыков</a:t>
            </a:r>
            <a:endParaRPr lang="ru-RU" sz="36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5122" name="Picture 2" descr="C:\Users\ландыш\Desktop\фото для презентации\P90214-1124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00200"/>
            <a:ext cx="3634184" cy="478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ландыш\Desktop\фото для презентации\P90522-11033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28800"/>
            <a:ext cx="4172272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746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+mn-lt"/>
              </a:rPr>
              <a:t>Формирование нравственно-эстетических чувств</a:t>
            </a:r>
          </a:p>
        </p:txBody>
      </p:sp>
      <p:pic>
        <p:nvPicPr>
          <p:cNvPr id="6146" name="Picture 2" descr="C:\Users\ландыш\Desktop\фото для презентации\P90522-11122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4172272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ландыш\Desktop\фото для презентации\P81205-14292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00808"/>
            <a:ext cx="4172272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158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 fontScale="90000"/>
          </a:bodyPr>
          <a:lstStyle/>
          <a:p>
            <a:r>
              <a:rPr lang="ru-RU" sz="2200" dirty="0">
                <a:solidFill>
                  <a:srgbClr val="FF0000"/>
                </a:solidFill>
              </a:rPr>
              <a:t>Мероприятия, направленные на сохранение психического и физического здоровья </a:t>
            </a:r>
            <a:r>
              <a:rPr lang="ru-RU" sz="2200" dirty="0" smtClean="0">
                <a:solidFill>
                  <a:srgbClr val="FF0000"/>
                </a:solidFill>
              </a:rPr>
              <a:t>учащихся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800" dirty="0">
                <a:solidFill>
                  <a:schemeClr val="bg1"/>
                </a:solidFill>
              </a:rPr>
              <a:t>Беседа «Режим дня второклассника»;</a:t>
            </a:r>
            <a:br>
              <a:rPr lang="ru-RU" sz="1800" dirty="0">
                <a:solidFill>
                  <a:schemeClr val="bg1"/>
                </a:solidFill>
              </a:rPr>
            </a:br>
            <a:r>
              <a:rPr lang="ru-RU" sz="1800" dirty="0">
                <a:solidFill>
                  <a:schemeClr val="bg1"/>
                </a:solidFill>
              </a:rPr>
              <a:t>- Беседа «Грипп-это опасно»;</a:t>
            </a:r>
            <a:br>
              <a:rPr lang="ru-RU" sz="1800" dirty="0">
                <a:solidFill>
                  <a:schemeClr val="bg1"/>
                </a:solidFill>
              </a:rPr>
            </a:br>
            <a:r>
              <a:rPr lang="ru-RU" sz="1800" dirty="0">
                <a:solidFill>
                  <a:schemeClr val="bg1"/>
                </a:solidFill>
              </a:rPr>
              <a:t>- Спортивная игра «Сильные, смелые, ловкие»</a:t>
            </a:r>
            <a:br>
              <a:rPr lang="ru-RU" sz="1800" dirty="0">
                <a:solidFill>
                  <a:schemeClr val="bg1"/>
                </a:solidFill>
              </a:rPr>
            </a:br>
            <a:r>
              <a:rPr lang="ru-RU" sz="1800" dirty="0">
                <a:solidFill>
                  <a:schemeClr val="bg1"/>
                </a:solidFill>
              </a:rPr>
              <a:t>- Мероприятие «Всемирный день Здоровья»;</a:t>
            </a:r>
            <a:br>
              <a:rPr lang="ru-RU" sz="1800" dirty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игры на свежем воздухе;</a:t>
            </a:r>
            <a:r>
              <a:rPr lang="ru-RU" sz="1800" dirty="0">
                <a:solidFill>
                  <a:schemeClr val="bg1"/>
                </a:solidFill>
              </a:rPr>
              <a:t/>
            </a:r>
            <a:br>
              <a:rPr lang="ru-RU" sz="1800" dirty="0">
                <a:solidFill>
                  <a:schemeClr val="bg1"/>
                </a:solidFill>
              </a:rPr>
            </a:br>
            <a:r>
              <a:rPr lang="ru-RU" sz="1800" dirty="0">
                <a:solidFill>
                  <a:schemeClr val="bg1"/>
                </a:solidFill>
              </a:rPr>
              <a:t>- Физкультминутки на каждом уроке</a:t>
            </a:r>
            <a:r>
              <a:rPr lang="ru-RU" sz="1400" dirty="0"/>
              <a:t>.</a:t>
            </a:r>
            <a:br>
              <a:rPr lang="ru-RU" sz="1400" dirty="0"/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>
              <a:latin typeface="+mn-lt"/>
            </a:endParaRPr>
          </a:p>
        </p:txBody>
      </p:sp>
      <p:pic>
        <p:nvPicPr>
          <p:cNvPr id="2050" name="Picture 2" descr="C:\Users\ландыш\Desktop\фото для презентации\P90418-1036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983" y="2348880"/>
            <a:ext cx="6278033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5349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291</TotalTime>
  <Words>356</Words>
  <Application>Microsoft Office PowerPoint</Application>
  <PresentationFormat>Экран (4:3)</PresentationFormat>
  <Paragraphs>40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Апекс</vt:lpstr>
      <vt:lpstr>Отчёт о проделанной работе классного  руководителя  2 класса Шакировой Ландыш Илдаровны за 2018-2019 уч.год</vt:lpstr>
      <vt:lpstr>Краткая информация о педагоге</vt:lpstr>
      <vt:lpstr>Цели и задачи развития классного коллектива:</vt:lpstr>
      <vt:lpstr>Характеристика класса</vt:lpstr>
      <vt:lpstr>Воспитание в детях патриотических чувств и гражданского долга</vt:lpstr>
      <vt:lpstr>Мероприятия по формированию коммуникативных навыков</vt:lpstr>
      <vt:lpstr>Мероприятия по формированию коммуникативных навыков</vt:lpstr>
      <vt:lpstr>Формирование нравственно-эстетических чувств</vt:lpstr>
      <vt:lpstr>Мероприятия, направленные на сохранение психического и физического здоровья учащихся Беседа «Режим дня второклассника»; - Беседа «Грипп-это опасно»; - Спортивная игра «Сильные, смелые, ловкие» - Мероприятие «Всемирный день Здоровья»; игры на свежем воздухе; - Физкультминутки на каждом уроке.  </vt:lpstr>
      <vt:lpstr>Работа с родителями</vt:lpstr>
      <vt:lpstr>Достижения учащихся</vt:lpstr>
      <vt:lpstr>Участие в конкурсах</vt:lpstr>
      <vt:lpstr>Выводы:</vt:lpstr>
      <vt:lpstr>Задачи на новый 2018-2019 учебный год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ландыш</cp:lastModifiedBy>
  <cp:revision>54</cp:revision>
  <dcterms:created xsi:type="dcterms:W3CDTF">2015-05-24T17:21:34Z</dcterms:created>
  <dcterms:modified xsi:type="dcterms:W3CDTF">2019-05-27T09:06:35Z</dcterms:modified>
</cp:coreProperties>
</file>